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1" r:id="rId3"/>
  </p:sldIdLst>
  <p:sldSz cx="42808525" cy="30279975"/>
  <p:notesSz cx="6858000" cy="9144000"/>
  <p:custDataLst>
    <p:tags r:id="rId8"/>
  </p:custDataLst>
  <p:defaultTextStyle>
    <a:defPPr>
      <a:defRPr lang="zh-CN"/>
    </a:defPPr>
    <a:lvl1pPr marL="0" algn="l" defTabSz="4176395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7880" algn="l" defTabSz="4176395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395" algn="l" defTabSz="4176395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275" algn="l" defTabSz="4176395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790" algn="l" defTabSz="4176395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0670" algn="l" defTabSz="4176395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185" algn="l" defTabSz="4176395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065" algn="l" defTabSz="4176395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580" algn="l" defTabSz="4176395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492" userDrawn="1">
          <p15:clr>
            <a:srgbClr val="A4A3A4"/>
          </p15:clr>
        </p15:guide>
        <p15:guide id="2" pos="134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456" autoAdjust="0"/>
  </p:normalViewPr>
  <p:slideViewPr>
    <p:cSldViewPr showGuides="1">
      <p:cViewPr>
        <p:scale>
          <a:sx n="50" d="100"/>
          <a:sy n="50" d="100"/>
        </p:scale>
        <p:origin x="-2946" y="-4710"/>
      </p:cViewPr>
      <p:guideLst>
        <p:guide orient="horz" pos="9492"/>
        <p:guide pos="13482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7502" y="1143000"/>
            <a:ext cx="436299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210640" y="9406423"/>
            <a:ext cx="36387246" cy="649056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421279" y="17158652"/>
            <a:ext cx="29965968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7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0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F3F7-924F-4E85-BE5F-7C613763B9B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B87E-8044-463C-8ABB-84E6E2316C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F3F7-924F-4E85-BE5F-7C613763B9B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B87E-8044-463C-8ABB-84E6E2316C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31036181" y="1212607"/>
            <a:ext cx="9631918" cy="2583610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140426" y="1212607"/>
            <a:ext cx="28182279" cy="2583610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F3F7-924F-4E85-BE5F-7C613763B9B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B87E-8044-463C-8ABB-84E6E2316C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F3F7-924F-4E85-BE5F-7C613763B9B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B87E-8044-463C-8ABB-84E6E2316C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81578" y="19457693"/>
            <a:ext cx="36387246" cy="6013939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381578" y="12833948"/>
            <a:ext cx="36387246" cy="6623743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7880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395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6264275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4pPr>
            <a:lvl5pPr marL="835279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5pPr>
            <a:lvl6pPr marL="1044067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6pPr>
            <a:lvl7pPr marL="12529185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7pPr>
            <a:lvl8pPr marL="14617065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8pPr>
            <a:lvl9pPr marL="1670558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F3F7-924F-4E85-BE5F-7C613763B9B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B87E-8044-463C-8ABB-84E6E2316C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140426" y="7065331"/>
            <a:ext cx="18907099" cy="19983383"/>
          </a:xfrm>
        </p:spPr>
        <p:txBody>
          <a:bodyPr/>
          <a:lstStyle>
            <a:lvl1pPr>
              <a:defRPr sz="12700"/>
            </a:lvl1pPr>
            <a:lvl2pPr>
              <a:defRPr sz="111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21761000" y="7065331"/>
            <a:ext cx="18907099" cy="19983383"/>
          </a:xfrm>
        </p:spPr>
        <p:txBody>
          <a:bodyPr/>
          <a:lstStyle>
            <a:lvl1pPr>
              <a:defRPr sz="12700"/>
            </a:lvl1pPr>
            <a:lvl2pPr>
              <a:defRPr sz="111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F3F7-924F-4E85-BE5F-7C613763B9B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B87E-8044-463C-8ABB-84E6E2316C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140428" y="6777951"/>
            <a:ext cx="18914532" cy="2824728"/>
          </a:xfrm>
        </p:spPr>
        <p:txBody>
          <a:bodyPr anchor="b"/>
          <a:lstStyle>
            <a:lvl1pPr marL="0" indent="0">
              <a:buNone/>
              <a:defRPr sz="11100" b="1"/>
            </a:lvl1pPr>
            <a:lvl2pPr marL="2087880" indent="0">
              <a:buNone/>
              <a:defRPr sz="9100" b="1"/>
            </a:lvl2pPr>
            <a:lvl3pPr marL="4176395" indent="0">
              <a:buNone/>
              <a:defRPr sz="8200" b="1"/>
            </a:lvl3pPr>
            <a:lvl4pPr marL="6264275" indent="0">
              <a:buNone/>
              <a:defRPr sz="7200" b="1"/>
            </a:lvl4pPr>
            <a:lvl5pPr marL="8352790" indent="0">
              <a:buNone/>
              <a:defRPr sz="7200" b="1"/>
            </a:lvl5pPr>
            <a:lvl6pPr marL="10440670" indent="0">
              <a:buNone/>
              <a:defRPr sz="7200" b="1"/>
            </a:lvl6pPr>
            <a:lvl7pPr marL="12529185" indent="0">
              <a:buNone/>
              <a:defRPr sz="7200" b="1"/>
            </a:lvl7pPr>
            <a:lvl8pPr marL="14617065" indent="0">
              <a:buNone/>
              <a:defRPr sz="7200" b="1"/>
            </a:lvl8pPr>
            <a:lvl9pPr marL="16705580" indent="0">
              <a:buNone/>
              <a:defRPr sz="7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2140428" y="9602679"/>
            <a:ext cx="18914532" cy="17446033"/>
          </a:xfrm>
        </p:spPr>
        <p:txBody>
          <a:bodyPr/>
          <a:lstStyle>
            <a:lvl1pPr>
              <a:defRPr sz="11100"/>
            </a:lvl1pPr>
            <a:lvl2pPr>
              <a:defRPr sz="9100"/>
            </a:lvl2pPr>
            <a:lvl3pPr>
              <a:defRPr sz="82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21746141" y="6777951"/>
            <a:ext cx="18921963" cy="2824728"/>
          </a:xfrm>
        </p:spPr>
        <p:txBody>
          <a:bodyPr anchor="b"/>
          <a:lstStyle>
            <a:lvl1pPr marL="0" indent="0">
              <a:buNone/>
              <a:defRPr sz="11100" b="1"/>
            </a:lvl1pPr>
            <a:lvl2pPr marL="2087880" indent="0">
              <a:buNone/>
              <a:defRPr sz="9100" b="1"/>
            </a:lvl2pPr>
            <a:lvl3pPr marL="4176395" indent="0">
              <a:buNone/>
              <a:defRPr sz="8200" b="1"/>
            </a:lvl3pPr>
            <a:lvl4pPr marL="6264275" indent="0">
              <a:buNone/>
              <a:defRPr sz="7200" b="1"/>
            </a:lvl4pPr>
            <a:lvl5pPr marL="8352790" indent="0">
              <a:buNone/>
              <a:defRPr sz="7200" b="1"/>
            </a:lvl5pPr>
            <a:lvl6pPr marL="10440670" indent="0">
              <a:buNone/>
              <a:defRPr sz="7200" b="1"/>
            </a:lvl6pPr>
            <a:lvl7pPr marL="12529185" indent="0">
              <a:buNone/>
              <a:defRPr sz="7200" b="1"/>
            </a:lvl7pPr>
            <a:lvl8pPr marL="14617065" indent="0">
              <a:buNone/>
              <a:defRPr sz="7200" b="1"/>
            </a:lvl8pPr>
            <a:lvl9pPr marL="16705580" indent="0">
              <a:buNone/>
              <a:defRPr sz="7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21746141" y="9602679"/>
            <a:ext cx="18921963" cy="17446033"/>
          </a:xfrm>
        </p:spPr>
        <p:txBody>
          <a:bodyPr/>
          <a:lstStyle>
            <a:lvl1pPr>
              <a:defRPr sz="11100"/>
            </a:lvl1pPr>
            <a:lvl2pPr>
              <a:defRPr sz="9100"/>
            </a:lvl2pPr>
            <a:lvl3pPr>
              <a:defRPr sz="82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F3F7-924F-4E85-BE5F-7C613763B9B7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B87E-8044-463C-8ABB-84E6E2316C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F3F7-924F-4E85-BE5F-7C613763B9B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B87E-8044-463C-8ABB-84E6E2316C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F3F7-924F-4E85-BE5F-7C613763B9B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B87E-8044-463C-8ABB-84E6E2316C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140430" y="1205591"/>
            <a:ext cx="14083709" cy="5130774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736944" y="1205595"/>
            <a:ext cx="23931155" cy="25843119"/>
          </a:xfrm>
        </p:spPr>
        <p:txBody>
          <a:bodyPr/>
          <a:lstStyle>
            <a:lvl1pPr>
              <a:defRPr sz="14700"/>
            </a:lvl1pPr>
            <a:lvl2pPr>
              <a:defRPr sz="12700"/>
            </a:lvl2pPr>
            <a:lvl3pPr>
              <a:defRPr sz="111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140430" y="6336368"/>
            <a:ext cx="14083709" cy="20712346"/>
          </a:xfrm>
        </p:spPr>
        <p:txBody>
          <a:bodyPr/>
          <a:lstStyle>
            <a:lvl1pPr marL="0" indent="0">
              <a:buNone/>
              <a:defRPr sz="6500"/>
            </a:lvl1pPr>
            <a:lvl2pPr marL="2087880" indent="0">
              <a:buNone/>
              <a:defRPr sz="5500"/>
            </a:lvl2pPr>
            <a:lvl3pPr marL="4176395" indent="0">
              <a:buNone/>
              <a:defRPr sz="4600"/>
            </a:lvl3pPr>
            <a:lvl4pPr marL="6264275" indent="0">
              <a:buNone/>
              <a:defRPr sz="4200"/>
            </a:lvl4pPr>
            <a:lvl5pPr marL="8352790" indent="0">
              <a:buNone/>
              <a:defRPr sz="4200"/>
            </a:lvl5pPr>
            <a:lvl6pPr marL="10440670" indent="0">
              <a:buNone/>
              <a:defRPr sz="4200"/>
            </a:lvl6pPr>
            <a:lvl7pPr marL="12529185" indent="0">
              <a:buNone/>
              <a:defRPr sz="4200"/>
            </a:lvl7pPr>
            <a:lvl8pPr marL="14617065" indent="0">
              <a:buNone/>
              <a:defRPr sz="4200"/>
            </a:lvl8pPr>
            <a:lvl9pPr marL="16705580" indent="0">
              <a:buNone/>
              <a:defRPr sz="4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F3F7-924F-4E85-BE5F-7C613763B9B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B87E-8044-463C-8ABB-84E6E2316C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0770" y="21195984"/>
            <a:ext cx="25685115" cy="2502305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8390770" y="2705572"/>
            <a:ext cx="25685115" cy="18167985"/>
          </a:xfrm>
        </p:spPr>
        <p:txBody>
          <a:bodyPr/>
          <a:lstStyle>
            <a:lvl1pPr marL="0" indent="0">
              <a:buNone/>
              <a:defRPr sz="14700"/>
            </a:lvl1pPr>
            <a:lvl2pPr marL="2087880" indent="0">
              <a:buNone/>
              <a:defRPr sz="12700"/>
            </a:lvl2pPr>
            <a:lvl3pPr marL="4176395" indent="0">
              <a:buNone/>
              <a:defRPr sz="11100"/>
            </a:lvl3pPr>
            <a:lvl4pPr marL="6264275" indent="0">
              <a:buNone/>
              <a:defRPr sz="9100"/>
            </a:lvl4pPr>
            <a:lvl5pPr marL="8352790" indent="0">
              <a:buNone/>
              <a:defRPr sz="9100"/>
            </a:lvl5pPr>
            <a:lvl6pPr marL="10440670" indent="0">
              <a:buNone/>
              <a:defRPr sz="9100"/>
            </a:lvl6pPr>
            <a:lvl7pPr marL="12529185" indent="0">
              <a:buNone/>
              <a:defRPr sz="9100"/>
            </a:lvl7pPr>
            <a:lvl8pPr marL="14617065" indent="0">
              <a:buNone/>
              <a:defRPr sz="9100"/>
            </a:lvl8pPr>
            <a:lvl9pPr marL="16705580" indent="0">
              <a:buNone/>
              <a:defRPr sz="91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0770" y="23698289"/>
            <a:ext cx="25685115" cy="3553690"/>
          </a:xfrm>
        </p:spPr>
        <p:txBody>
          <a:bodyPr/>
          <a:lstStyle>
            <a:lvl1pPr marL="0" indent="0">
              <a:buNone/>
              <a:defRPr sz="6500"/>
            </a:lvl1pPr>
            <a:lvl2pPr marL="2087880" indent="0">
              <a:buNone/>
              <a:defRPr sz="5500"/>
            </a:lvl2pPr>
            <a:lvl3pPr marL="4176395" indent="0">
              <a:buNone/>
              <a:defRPr sz="4600"/>
            </a:lvl3pPr>
            <a:lvl4pPr marL="6264275" indent="0">
              <a:buNone/>
              <a:defRPr sz="4200"/>
            </a:lvl4pPr>
            <a:lvl5pPr marL="8352790" indent="0">
              <a:buNone/>
              <a:defRPr sz="4200"/>
            </a:lvl5pPr>
            <a:lvl6pPr marL="10440670" indent="0">
              <a:buNone/>
              <a:defRPr sz="4200"/>
            </a:lvl6pPr>
            <a:lvl7pPr marL="12529185" indent="0">
              <a:buNone/>
              <a:defRPr sz="4200"/>
            </a:lvl7pPr>
            <a:lvl8pPr marL="14617065" indent="0">
              <a:buNone/>
              <a:defRPr sz="4200"/>
            </a:lvl8pPr>
            <a:lvl9pPr marL="16705580" indent="0">
              <a:buNone/>
              <a:defRPr sz="4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F3F7-924F-4E85-BE5F-7C613763B9B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B87E-8044-463C-8ABB-84E6E2316C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2140426" y="1212602"/>
            <a:ext cx="38527673" cy="5046663"/>
          </a:xfrm>
          <a:prstGeom prst="rect">
            <a:avLst/>
          </a:prstGeom>
        </p:spPr>
        <p:txBody>
          <a:bodyPr vert="horz" lIns="417639" tIns="208820" rIns="417639" bIns="2088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140426" y="7065331"/>
            <a:ext cx="38527673" cy="19983383"/>
          </a:xfrm>
          <a:prstGeom prst="rect">
            <a:avLst/>
          </a:prstGeom>
        </p:spPr>
        <p:txBody>
          <a:bodyPr vert="horz" lIns="417639" tIns="208820" rIns="417639" bIns="2088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2140426" y="28065056"/>
            <a:ext cx="9988656" cy="1612128"/>
          </a:xfrm>
          <a:prstGeom prst="rect">
            <a:avLst/>
          </a:prstGeom>
        </p:spPr>
        <p:txBody>
          <a:bodyPr vert="horz" lIns="417639" tIns="208820" rIns="417639" bIns="208820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EF3F7-924F-4E85-BE5F-7C613763B9B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4626246" y="28065056"/>
            <a:ext cx="13556033" cy="1612128"/>
          </a:xfrm>
          <a:prstGeom prst="rect">
            <a:avLst/>
          </a:prstGeom>
        </p:spPr>
        <p:txBody>
          <a:bodyPr vert="horz" lIns="417639" tIns="208820" rIns="417639" bIns="208820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30679443" y="28065056"/>
            <a:ext cx="9988656" cy="1612128"/>
          </a:xfrm>
          <a:prstGeom prst="rect">
            <a:avLst/>
          </a:prstGeom>
        </p:spPr>
        <p:txBody>
          <a:bodyPr vert="horz" lIns="417639" tIns="208820" rIns="417639" bIns="208820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8B87E-8044-463C-8ABB-84E6E2316CB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6395" rtl="0" eaLnBrk="1" latinLnBrk="0" hangingPunct="1">
        <a:spcBef>
          <a:spcPct val="0"/>
        </a:spcBef>
        <a:buNone/>
        <a:defRPr sz="20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5910" indent="-1565910" algn="l" defTabSz="4176395" rtl="0" eaLnBrk="1" latinLnBrk="0" hangingPunct="1">
        <a:spcBef>
          <a:spcPct val="20000"/>
        </a:spcBef>
        <a:buFont typeface="Arial" panose="02080604020202020204" pitchFamily="34" charset="0"/>
        <a:buChar char="•"/>
        <a:defRPr sz="147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440" indent="-1304925" algn="l" defTabSz="4176395" rtl="0" eaLnBrk="1" latinLnBrk="0" hangingPunct="1">
        <a:spcBef>
          <a:spcPct val="20000"/>
        </a:spcBef>
        <a:buFont typeface="Arial" panose="02080604020202020204" pitchFamily="34" charset="0"/>
        <a:buChar char="–"/>
        <a:defRPr sz="127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335" indent="-1043940" algn="l" defTabSz="4176395" rtl="0" eaLnBrk="1" latinLnBrk="0" hangingPunct="1">
        <a:spcBef>
          <a:spcPct val="20000"/>
        </a:spcBef>
        <a:buFont typeface="Arial" panose="02080604020202020204" pitchFamily="34" charset="0"/>
        <a:buChar char="•"/>
        <a:defRPr sz="111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850" indent="-1043940" algn="l" defTabSz="4176395" rtl="0" eaLnBrk="1" latinLnBrk="0" hangingPunct="1">
        <a:spcBef>
          <a:spcPct val="20000"/>
        </a:spcBef>
        <a:buFont typeface="Arial" panose="02080604020202020204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730" indent="-1043940" algn="l" defTabSz="4176395" rtl="0" eaLnBrk="1" latinLnBrk="0" hangingPunct="1">
        <a:spcBef>
          <a:spcPct val="20000"/>
        </a:spcBef>
        <a:buFont typeface="Arial" panose="02080604020202020204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5245" indent="-1043940" algn="l" defTabSz="4176395" rtl="0" eaLnBrk="1" latinLnBrk="0" hangingPunct="1">
        <a:spcBef>
          <a:spcPct val="20000"/>
        </a:spcBef>
        <a:buFont typeface="Arial" panose="0208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125" indent="-1043940" algn="l" defTabSz="4176395" rtl="0" eaLnBrk="1" latinLnBrk="0" hangingPunct="1">
        <a:spcBef>
          <a:spcPct val="20000"/>
        </a:spcBef>
        <a:buFont typeface="Arial" panose="0208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640" indent="-1043940" algn="l" defTabSz="4176395" rtl="0" eaLnBrk="1" latinLnBrk="0" hangingPunct="1">
        <a:spcBef>
          <a:spcPct val="20000"/>
        </a:spcBef>
        <a:buFont typeface="Arial" panose="0208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520" indent="-1043940" algn="l" defTabSz="4176395" rtl="0" eaLnBrk="1" latinLnBrk="0" hangingPunct="1">
        <a:spcBef>
          <a:spcPct val="20000"/>
        </a:spcBef>
        <a:buFont typeface="Arial" panose="0208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176395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7880" algn="l" defTabSz="4176395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395" algn="l" defTabSz="4176395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275" algn="l" defTabSz="4176395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790" algn="l" defTabSz="4176395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0670" algn="l" defTabSz="4176395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185" algn="l" defTabSz="4176395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065" algn="l" defTabSz="4176395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580" algn="l" defTabSz="4176395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4" Type="http://schemas.openxmlformats.org/officeDocument/2006/relationships/notesSlide" Target="../notesSlides/notesSlide1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12.jpeg"/><Relationship Id="rId11" Type="http://schemas.openxmlformats.org/officeDocument/2006/relationships/image" Target="../media/image11.jpeg"/><Relationship Id="rId10" Type="http://schemas.openxmlformats.org/officeDocument/2006/relationships/image" Target="../media/image10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5131" y="832898"/>
            <a:ext cx="41416673" cy="1558925"/>
          </a:xfrm>
          <a:prstGeom prst="rect">
            <a:avLst/>
          </a:prstGeom>
          <a:noFill/>
        </p:spPr>
        <p:txBody>
          <a:bodyPr wrap="square" lIns="298314" tIns="149157" rIns="298314" bIns="149157" rtlCol="0">
            <a:spAutoFit/>
          </a:bodyPr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重庆市两江新区蔡家横街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40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号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栋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单元</a:t>
            </a:r>
            <a:r>
              <a:rPr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增</a:t>
            </a:r>
            <a:r>
              <a:rPr 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</a:t>
            </a:r>
            <a:r>
              <a:rPr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电梯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方案公示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479230" y="3888105"/>
            <a:ext cx="7825105" cy="92157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98314" tIns="149157" rIns="298314" bIns="149157" rtlCol="0" anchor="ctr" anchorCtr="0">
            <a:noAutofit/>
          </a:bodyPr>
          <a:lstStyle/>
          <a:p>
            <a:pPr algn="ctr"/>
            <a:endParaRPr lang="zh-CN" altLang="zh-CN" sz="5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zh-CN" sz="5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33057" y="756694"/>
            <a:ext cx="41975468" cy="2952328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34571305" y="2610485"/>
            <a:ext cx="7780655" cy="8788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98314" tIns="149157" rIns="298314" bIns="149157" rtlCol="0">
            <a:noAutofit/>
          </a:bodyPr>
          <a:lstStyle/>
          <a:p>
            <a:pPr algn="ctr"/>
            <a:r>
              <a:rPr lang="zh-CN" altLang="zh-CN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费用分摊协议</a:t>
            </a:r>
            <a:endParaRPr lang="zh-CN" altLang="zh-CN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58570" y="2638425"/>
            <a:ext cx="12320270" cy="108642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98314" tIns="149157" rIns="298314" bIns="149157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Arial" panose="02080604020202020204" pitchFamily="34" charset="0"/>
                <a:ea typeface="微软雅黑" panose="020B0503020204020204" pitchFamily="34" charset="-122"/>
                <a:sym typeface="+mn-ea"/>
              </a:rPr>
              <a:t>     </a:t>
            </a:r>
            <a:r>
              <a:rPr lang="zh-CN" altLang="en-US" sz="2400" dirty="0">
                <a:latin typeface="Arial" panose="02080604020202020204" pitchFamily="34" charset="0"/>
                <a:ea typeface="微软雅黑" panose="020B0503020204020204" pitchFamily="34" charset="-122"/>
                <a:sym typeface="+mn-ea"/>
              </a:rPr>
              <a:t>李彬等</a:t>
            </a:r>
            <a:r>
              <a:rPr lang="en-US" altLang="zh-CN" sz="2400" dirty="0">
                <a:latin typeface="Arial" panose="02080604020202020204" pitchFamily="34" charset="0"/>
                <a:ea typeface="微软雅黑" panose="020B0503020204020204" pitchFamily="34" charset="-122"/>
                <a:sym typeface="+mn-ea"/>
              </a:rPr>
              <a:t>28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户、</a:t>
            </a:r>
            <a:r>
              <a:rPr 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两江新区蔡家横街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40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号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单元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业主、相关利害关系人:</a:t>
            </a:r>
            <a:endParaRPr sz="2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</a:t>
            </a:r>
            <a:r>
              <a:rPr 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两江新区蔡家横街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40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号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单元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增设电梯设计方案已完成，其主要设计内容如下：</a:t>
            </a:r>
            <a:endParaRPr sz="2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1、申请书、区局审批复函、同意意见书和分摊协议</a:t>
            </a:r>
            <a:endParaRPr sz="2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2、拟增设电梯现场照片及效果图、拟增设电梯平、立、剖面图         </a:t>
            </a:r>
            <a:endParaRPr sz="2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蔡家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岗街道办事处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现对</a:t>
            </a:r>
            <a:r>
              <a:rPr 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两江新区蔡家横街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40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号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单元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增设电梯的申请内容进行公示，公开征询意见。公示期为</a:t>
            </a:r>
            <a:r>
              <a:rPr sz="2400" u="sng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sz="2400" u="sng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2026 </a:t>
            </a:r>
            <a:r>
              <a:rPr sz="2400" u="sng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</a:t>
            </a:r>
            <a:r>
              <a:rPr lang="en-US" sz="2400" u="sng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8 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sz="2400" u="sng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10 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日至 </a:t>
            </a:r>
            <a:r>
              <a:rPr lang="en-US" sz="2400" u="sng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2026 </a:t>
            </a:r>
            <a:r>
              <a:rPr sz="2400" u="sng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</a:t>
            </a:r>
            <a:r>
              <a:rPr lang="en-US" sz="2400" u="sng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8  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sz="2400" u="sng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18   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日。</a:t>
            </a:r>
            <a:endParaRPr sz="2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公示地点：1、</a:t>
            </a:r>
            <a:r>
              <a:rPr 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两江新区蔡家横街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40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号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单元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增设电梯现场；2、</a:t>
            </a:r>
            <a:r>
              <a:rPr 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两江</a:t>
            </a:r>
            <a:r>
              <a:rPr 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新区政府官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网。</a:t>
            </a:r>
            <a:endParaRPr sz="2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若你单位或个人有意见和建议，请注明身份（单位名称、机构代码证及法定代表人身份证明/个人姓名及身份证复印件）、联系电话和邮寄地址，在</a:t>
            </a:r>
            <a:r>
              <a:rPr sz="2400" u="sng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sz="2400" u="sng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2026  </a:t>
            </a:r>
            <a:r>
              <a:rPr sz="2400" u="sng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</a:t>
            </a:r>
            <a:r>
              <a:rPr lang="en-US" sz="2400" u="sng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8 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sz="2400" u="sng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25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</a:t>
            </a:r>
            <a:r>
              <a:rPr lang="zh-CN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（系意见收集截止日期，为公示期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满后</a:t>
            </a:r>
            <a:r>
              <a:rPr lang="en-US" altLang="zh-CN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个工作日</a:t>
            </a:r>
            <a:r>
              <a:rPr lang="zh-CN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前将书面意见、房产证（或购房合同）等证明涉及其利害关系的材料邮寄或直接提交至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蔡家岗街道办事处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。逾期未提出的，视为同意电梯增设事宜或自动放弃权利。</a:t>
            </a:r>
            <a:endParaRPr sz="2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lang="en-US" altLang="zh-CN" sz="2400" dirty="0">
                <a:latin typeface="Arial" panose="02080604020202020204" pitchFamily="34" charset="0"/>
                <a:ea typeface="微软雅黑" panose="020B0503020204020204" pitchFamily="34" charset="-122"/>
                <a:sym typeface="+mn-ea"/>
              </a:rPr>
              <a:t>    </a:t>
            </a:r>
            <a:r>
              <a:rPr lang="zh-CN" altLang="en-US" sz="2400" dirty="0">
                <a:latin typeface="Arial" panose="02080604020202020204" pitchFamily="34" charset="0"/>
                <a:ea typeface="微软雅黑" panose="020B0503020204020204" pitchFamily="34" charset="-122"/>
                <a:sym typeface="+mn-ea"/>
              </a:rPr>
              <a:t>李彬等</a:t>
            </a:r>
            <a:r>
              <a:rPr lang="en-US" altLang="zh-CN" sz="2400" dirty="0">
                <a:latin typeface="Arial" panose="02080604020202020204" pitchFamily="34" charset="0"/>
                <a:ea typeface="微软雅黑" panose="020B0503020204020204" pitchFamily="34" charset="-122"/>
                <a:sym typeface="+mn-ea"/>
              </a:rPr>
              <a:t>28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户、</a:t>
            </a:r>
            <a:r>
              <a:rPr 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两江新区蔡家横街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40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号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单元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业主、相关利害关系人可自公示期满之日起五个工作日内 ，向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蔡家岗街道办事处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提出书面听证申请，并提交房产证（或购房合同）等证明涉及其利害关系的材料。逾期未提出的，视为自动放弃听证权利。</a:t>
            </a:r>
            <a:endParaRPr sz="2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联系人：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黄胤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      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联系电话：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68323263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</a:t>
            </a:r>
            <a:endParaRPr sz="2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联系地址：</a:t>
            </a:r>
            <a:r>
              <a:rPr 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两江新区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蔡家岗街道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</a:t>
            </a:r>
            <a:r>
              <a:rPr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邮政编码：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400707 </a:t>
            </a:r>
            <a:endParaRPr lang="en-US" sz="2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556470" y="2593975"/>
            <a:ext cx="11650980" cy="8788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98314" tIns="149157" rIns="298314" bIns="149157" rtlCol="0">
            <a:noAutofit/>
          </a:bodyPr>
          <a:lstStyle/>
          <a:p>
            <a:pPr algn="ctr"/>
            <a:r>
              <a:rPr lang="zh-CN" altLang="zh-CN" sz="4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业主书面同意</a:t>
            </a:r>
            <a:r>
              <a:rPr lang="zh-CN" altLang="zh-CN" sz="40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意见书</a:t>
            </a:r>
            <a:endParaRPr lang="zh-CN" altLang="zh-CN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628225" y="4021455"/>
            <a:ext cx="11579860" cy="91236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98314" tIns="149157" rIns="298314" bIns="149157" rtlCol="0">
            <a:noAutofit/>
          </a:bodyPr>
          <a:lstStyle/>
          <a:p>
            <a:endParaRPr lang="zh-CN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656435" y="2647950"/>
            <a:ext cx="7320915" cy="8210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98314" tIns="149157" rIns="298314" bIns="149157" rtlCol="0">
            <a:noAutofit/>
          </a:bodyPr>
          <a:lstStyle/>
          <a:p>
            <a:pPr algn="ctr"/>
            <a:r>
              <a:rPr lang="zh-CN" altLang="zh-CN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申请</a:t>
            </a:r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书</a:t>
            </a:r>
            <a:endParaRPr lang="zh-CN" altLang="zh-CN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707870" y="3956050"/>
            <a:ext cx="7277100" cy="92830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98314" tIns="149157" rIns="298314" bIns="149157" rtlCol="0">
            <a:noAutofit/>
          </a:bodyPr>
          <a:lstStyle/>
          <a:p>
            <a:endParaRPr lang="zh-CN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658975" y="14852015"/>
            <a:ext cx="27665045" cy="150177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98314" tIns="149157" rIns="298314" bIns="149157" rtlCol="0" anchor="ctr" anchorCtr="0">
            <a:noAutofit/>
          </a:bodyPr>
          <a:lstStyle/>
          <a:p>
            <a:pPr algn="l"/>
            <a:r>
              <a:rPr lang="en-US" sz="5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sz="5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708505" y="13555345"/>
            <a:ext cx="27615515" cy="8515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98314" tIns="149157" rIns="298314" bIns="149157" rtlCol="0">
            <a:noAutofit/>
          </a:bodyPr>
          <a:lstStyle/>
          <a:p>
            <a:pPr algn="ctr"/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拟增设</a:t>
            </a:r>
            <a:r>
              <a:rPr lang="zh-CN" altLang="en-US" sz="4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电梯施工图</a:t>
            </a:r>
            <a:endParaRPr lang="zh-CN" altLang="zh-CN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58570" y="13771880"/>
            <a:ext cx="12320905" cy="8559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298314" tIns="149157" rIns="298314" bIns="149157" rtlCol="0">
            <a:noAutofit/>
          </a:bodyPr>
          <a:lstStyle/>
          <a:p>
            <a:pPr algn="ctr"/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拟增设电梯现场照片及效果图</a:t>
            </a:r>
            <a:endParaRPr lang="zh-CN" altLang="zh-CN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 descr="2f64b2d501b5f44bb92fa459ae7c9f61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80" y="15140305"/>
            <a:ext cx="7513320" cy="14951710"/>
          </a:xfrm>
          <a:prstGeom prst="rect">
            <a:avLst/>
          </a:prstGeom>
        </p:spPr>
      </p:pic>
      <p:pic>
        <p:nvPicPr>
          <p:cNvPr id="14" name="图片 13" descr="a70eebd192a738b3c49a58be3f904b08(1)"/>
          <p:cNvPicPr>
            <a:picLocks noChangeAspect="1"/>
          </p:cNvPicPr>
          <p:nvPr/>
        </p:nvPicPr>
        <p:blipFill>
          <a:blip r:embed="rId2"/>
          <a:srcRect l="-18901" t="1226" r="18901" b="-1226"/>
          <a:stretch>
            <a:fillRect/>
          </a:stretch>
        </p:blipFill>
        <p:spPr>
          <a:xfrm>
            <a:off x="5903595" y="15212060"/>
            <a:ext cx="8462010" cy="15038705"/>
          </a:xfrm>
          <a:prstGeom prst="rect">
            <a:avLst/>
          </a:prstGeom>
        </p:spPr>
      </p:pic>
      <p:pic>
        <p:nvPicPr>
          <p:cNvPr id="24" name="图片 23" descr="72c5e51805fee067ea733902d42c7a6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5300" y="4050665"/>
            <a:ext cx="5480685" cy="10737215"/>
          </a:xfrm>
          <a:prstGeom prst="rect">
            <a:avLst/>
          </a:prstGeom>
        </p:spPr>
      </p:pic>
      <p:pic>
        <p:nvPicPr>
          <p:cNvPr id="25" name="图片 24" descr="0ca0ff49865ade2841d94cd01abc85f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83630" y="3258820"/>
            <a:ext cx="5367655" cy="10404475"/>
          </a:xfrm>
          <a:prstGeom prst="rect">
            <a:avLst/>
          </a:prstGeom>
        </p:spPr>
      </p:pic>
      <p:pic>
        <p:nvPicPr>
          <p:cNvPr id="5" name="图片 4" descr="1371c729347ae8c27e9814c138822d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08360" y="3763010"/>
            <a:ext cx="5858510" cy="9674225"/>
          </a:xfrm>
          <a:prstGeom prst="rect">
            <a:avLst/>
          </a:prstGeom>
        </p:spPr>
      </p:pic>
      <p:pic>
        <p:nvPicPr>
          <p:cNvPr id="7" name="图片 6" descr="dea073d6e3b198b313d08e744deb7f32"/>
          <p:cNvPicPr>
            <a:picLocks noChangeAspect="1"/>
          </p:cNvPicPr>
          <p:nvPr/>
        </p:nvPicPr>
        <p:blipFill>
          <a:blip r:embed="rId6"/>
          <a:srcRect l="954" t="10041" r="-954" b="-10041"/>
          <a:stretch>
            <a:fillRect/>
          </a:stretch>
        </p:blipFill>
        <p:spPr>
          <a:xfrm>
            <a:off x="29397325" y="4349115"/>
            <a:ext cx="4857115" cy="8547735"/>
          </a:xfrm>
          <a:prstGeom prst="rect">
            <a:avLst/>
          </a:prstGeom>
        </p:spPr>
      </p:pic>
      <p:pic>
        <p:nvPicPr>
          <p:cNvPr id="8" name="图片 7" descr="38ae1fa25f3074f3aa2abfe54816708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33765" y="3619500"/>
            <a:ext cx="5101590" cy="9805670"/>
          </a:xfrm>
          <a:prstGeom prst="rect">
            <a:avLst/>
          </a:prstGeom>
        </p:spPr>
      </p:pic>
      <p:pic>
        <p:nvPicPr>
          <p:cNvPr id="9" name="图片 8" descr="cb9ee96ce9e72dc9465e108f7146586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830250" y="3763010"/>
            <a:ext cx="3977640" cy="8717915"/>
          </a:xfrm>
          <a:prstGeom prst="rect">
            <a:avLst/>
          </a:prstGeom>
        </p:spPr>
      </p:pic>
      <p:pic>
        <p:nvPicPr>
          <p:cNvPr id="26" name="图片 25" descr="a9544dcc8459124447e4bab90197bd8c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52015" y="14491970"/>
            <a:ext cx="13363575" cy="10318750"/>
          </a:xfrm>
          <a:prstGeom prst="rect">
            <a:avLst/>
          </a:prstGeom>
        </p:spPr>
      </p:pic>
      <p:pic>
        <p:nvPicPr>
          <p:cNvPr id="27" name="图片 26" descr="adebcf5991cb35e199f67e5392bdbdf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748990" y="14563725"/>
            <a:ext cx="11787505" cy="9885045"/>
          </a:xfrm>
          <a:prstGeom prst="rect">
            <a:avLst/>
          </a:prstGeom>
        </p:spPr>
      </p:pic>
      <p:pic>
        <p:nvPicPr>
          <p:cNvPr id="28" name="图片 27" descr="bd5c9ceac19d7c8001f36092978a02aa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419580" y="23853140"/>
            <a:ext cx="12736830" cy="6651625"/>
          </a:xfrm>
          <a:prstGeom prst="rect">
            <a:avLst/>
          </a:prstGeom>
        </p:spPr>
      </p:pic>
      <p:pic>
        <p:nvPicPr>
          <p:cNvPr id="30" name="图片 29" descr="1df583ca2b3352667a25b650e390210e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893135" y="23001605"/>
            <a:ext cx="12405360" cy="70904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PP_MARK_KEY" val="3a5b08c1-ae18-4201-9c11-09174407ba73"/>
  <p:tag name="COMMONDATA" val="eyJoZGlkIjoiM2FmODgwMDI4ODRkZTc5YzA5ZDA2ODllY2E0ZjUxYzU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775</Words>
  <Application>WPS 演示</Application>
  <PresentationFormat>自定义</PresentationFormat>
  <Paragraphs>27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2" baseType="lpstr">
      <vt:lpstr>Arial</vt:lpstr>
      <vt:lpstr>宋体</vt:lpstr>
      <vt:lpstr>Wingdings</vt:lpstr>
      <vt:lpstr>Times New Roman</vt:lpstr>
      <vt:lpstr>微软雅黑</vt:lpstr>
      <vt:lpstr>方正黑体_GBK</vt:lpstr>
      <vt:lpstr>Calibri</vt:lpstr>
      <vt:lpstr>宋体</vt:lpstr>
      <vt:lpstr>Arial Unicode MS</vt:lpstr>
      <vt:lpstr>方正书宋_GBK</vt:lpstr>
      <vt:lpstr>Office 主题​​</vt:lpstr>
      <vt:lpstr>PowerPoint 演示文稿</vt:lpstr>
    </vt:vector>
  </TitlesOfParts>
  <Company>P R 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于笑津</dc:creator>
  <cp:lastModifiedBy>黄胤</cp:lastModifiedBy>
  <cp:revision>119</cp:revision>
  <dcterms:created xsi:type="dcterms:W3CDTF">2026-08-06T08:18:39Z</dcterms:created>
  <dcterms:modified xsi:type="dcterms:W3CDTF">2026-08-06T08:18:39Z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2052-12.8.2.21176</vt:lpwstr>
  </property>
  <property fmtid="{D5CDD505-2E9C-101B-9397-08002B2CF9AE}" pid="3" name="ICV">
    <vt:lpwstr>A0E7A2E417FAF7415F43746A273775CB_42</vt:lpwstr>
  </property>
</Properties>
</file>